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278" r:id="rId9"/>
    <p:sldId id="298" r:id="rId10"/>
    <p:sldId id="274" r:id="rId11"/>
    <p:sldId id="281" r:id="rId12"/>
    <p:sldId id="294" r:id="rId13"/>
    <p:sldId id="289" r:id="rId14"/>
    <p:sldId id="305" r:id="rId15"/>
    <p:sldId id="279" r:id="rId16"/>
    <p:sldId id="301" r:id="rId17"/>
    <p:sldId id="285" r:id="rId18"/>
    <p:sldId id="288" r:id="rId19"/>
    <p:sldId id="286" r:id="rId20"/>
    <p:sldId id="287" r:id="rId21"/>
    <p:sldId id="297" r:id="rId22"/>
    <p:sldId id="307" r:id="rId23"/>
    <p:sldId id="306" r:id="rId24"/>
    <p:sldId id="300" r:id="rId25"/>
    <p:sldId id="277" r:id="rId26"/>
    <p:sldId id="271" r:id="rId27"/>
    <p:sldId id="302" r:id="rId28"/>
    <p:sldId id="303" r:id="rId29"/>
    <p:sldId id="27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88" d="100"/>
          <a:sy n="88" d="100"/>
        </p:scale>
        <p:origin x="2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 smtClean="0"/>
              <a:t>On </a:t>
            </a:r>
            <a:r>
              <a:rPr lang="en-GB" dirty="0"/>
              <a:t>behalf of the SCALLOP/INF1 </a:t>
            </a:r>
            <a:r>
              <a:rPr lang="en-GB" dirty="0" smtClean="0"/>
              <a:t>consortium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303" y="430010"/>
            <a:ext cx="2310281" cy="1154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50" y="597363"/>
            <a:ext cx="3432275" cy="74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39326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  <a:endParaRPr lang="en-GB" sz="2800" b="1" dirty="0">
              <a:solidFill>
                <a:schemeClr val="accen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553303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17/5/2019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Associate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 smtClean="0"/>
              <a:t>An </a:t>
            </a:r>
            <a:r>
              <a:rPr lang="en-GB" dirty="0"/>
              <a:t>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~20 busy Manhattan plots (excessive number of significant hits) were closely related to this.</a:t>
            </a:r>
          </a:p>
          <a:p>
            <a:r>
              <a:rPr lang="en-GB" dirty="0"/>
              <a:t>Although higher MAF </a:t>
            </a:r>
            <a:r>
              <a:rPr lang="en-GB" dirty="0" err="1" smtClean="0"/>
              <a:t>cutoffs</a:t>
            </a:r>
            <a:r>
              <a:rPr lang="en-GB" dirty="0" smtClean="0"/>
              <a:t> (0.03 and 0.1) </a:t>
            </a:r>
            <a:r>
              <a:rPr lang="en-GB" dirty="0"/>
              <a:t>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% (above LLOD)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2772255"/>
              </p:ext>
            </p:extLst>
          </p:nvPr>
        </p:nvGraphicFramePr>
        <p:xfrm>
          <a:off x="679268" y="905694"/>
          <a:ext cx="11025052" cy="57227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67894">
                <a:tc>
                  <a:txBody>
                    <a:bodyPr/>
                    <a:lstStyle/>
                    <a:p>
                      <a:r>
                        <a:rPr lang="en-GB" sz="2000" dirty="0"/>
                        <a:t>Protein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Protein (continued)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/>
                        <a:t>% (continued)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 smtClean="0"/>
              <a:t>IFN.gamma</a:t>
            </a:r>
            <a:r>
              <a:rPr lang="en-GB" b="1" dirty="0" smtClean="0"/>
              <a:t> from </a:t>
            </a:r>
            <a:r>
              <a:rPr lang="en-GB" b="1" dirty="0"/>
              <a:t>&gt;1,000 signals </a:t>
            </a:r>
            <a:r>
              <a:rPr lang="en-GB" b="1" dirty="0" smtClean="0"/>
              <a:t>(L) to none (R)</a:t>
            </a:r>
            <a:endParaRPr lang="en-GB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Identification of near-independent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references, with balanced (</a:t>
            </a:r>
            <a:r>
              <a:rPr lang="en-GB" i="1" dirty="0"/>
              <a:t>in silico </a:t>
            </a:r>
            <a:r>
              <a:rPr lang="en-GB" dirty="0"/>
              <a:t>experiment) parameters, i.e., PLINK --clump-r2 0.1 with AILD overlap (the .ranges file). GCTA --</a:t>
            </a:r>
            <a:r>
              <a:rPr lang="en-GB" dirty="0" err="1"/>
              <a:t>cojo</a:t>
            </a:r>
            <a:r>
              <a:rPr lang="en-GB" dirty="0"/>
              <a:t>-collinear 0.9 gives near-independent (primary + secondary as described by </a:t>
            </a:r>
            <a:r>
              <a:rPr lang="en-GB" dirty="0" err="1"/>
              <a:t>Yengo</a:t>
            </a:r>
            <a:r>
              <a:rPr lang="en-GB" dirty="0"/>
              <a:t> et al 2018) signals. Ultimately both were subject to AILD blocks.</a:t>
            </a:r>
          </a:p>
          <a:p>
            <a:r>
              <a:rPr lang="en-GB" dirty="0"/>
              <a:t>INTERVAL and INF1 share similarity in both number of signals and cis/trans classification, while UK10K+1KG reference panel gave more signals than 1KG.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997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1703 autosomal regions have flanking </a:t>
            </a:r>
            <a:r>
              <a:rPr lang="en-GB" dirty="0" smtClean="0"/>
              <a:t>distances (No of regions) </a:t>
            </a:r>
            <a:r>
              <a:rPr lang="en-GB" dirty="0"/>
              <a:t>correspondence such that are 250kb (36), 500kb (300) and 10mb (1701</a:t>
            </a:r>
            <a:r>
              <a:rPr lang="en-GB" dirty="0" smtClean="0"/>
              <a:t>).</a:t>
            </a:r>
            <a:endParaRPr lang="en-GB" dirty="0"/>
          </a:p>
          <a:p>
            <a:r>
              <a:rPr lang="en-GB" dirty="0"/>
              <a:t>Exclude regions with high LD including HLA, giving 1672 regions.</a:t>
            </a:r>
          </a:p>
          <a:p>
            <a:r>
              <a:rPr lang="en-GB" dirty="0"/>
              <a:t>Overlap regions with GWAS </a:t>
            </a:r>
            <a:r>
              <a:rPr lang="en-GB" dirty="0" err="1"/>
              <a:t>sumstats</a:t>
            </a:r>
            <a:r>
              <a:rPr lang="en-GB" dirty="0"/>
              <a:t> to 233 protein-region pairs.</a:t>
            </a:r>
          </a:p>
          <a:p>
            <a:r>
              <a:rPr lang="en-GB" dirty="0"/>
              <a:t>Obtain near-independent signals by PLINK and GCTA.</a:t>
            </a:r>
          </a:p>
          <a:p>
            <a:r>
              <a:rPr lang="en-GB" dirty="0"/>
              <a:t>Conduct downstream analysis: cis/trans classification and </a:t>
            </a:r>
            <a:r>
              <a:rPr lang="en-GB" dirty="0" err="1"/>
              <a:t>PhenoScanner</a:t>
            </a:r>
            <a:r>
              <a:rPr lang="en-GB" dirty="0"/>
              <a:t> annotation.</a:t>
            </a:r>
          </a:p>
        </p:txBody>
      </p:sp>
    </p:spTree>
    <p:extLst>
      <p:ext uri="{BB962C8B-B14F-4D97-AF65-F5344CB8AC3E}">
        <p14:creationId xmlns:p14="http://schemas.microsoft.com/office/powerpoint/2010/main" val="1894525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Identification of near-independent signals with 1KG, UK10K+1KG (INTERVAL genotypes) and contrast with INTERVAL</a:t>
            </a:r>
            <a:r>
              <a:rPr lang="en-GB" dirty="0"/>
              <a:t>. </a:t>
            </a:r>
            <a:r>
              <a:rPr lang="en-GB" dirty="0" smtClean="0"/>
              <a:t>The </a:t>
            </a:r>
            <a:r>
              <a:rPr lang="en-GB" dirty="0"/>
              <a:t>number of signals from AILD are close to </a:t>
            </a:r>
            <a:r>
              <a:rPr lang="en-GB" dirty="0" err="1"/>
              <a:t>genomewide</a:t>
            </a:r>
            <a:r>
              <a:rPr lang="en-GB" dirty="0"/>
              <a:t> GCTA </a:t>
            </a:r>
            <a:r>
              <a:rPr lang="en-GB" dirty="0" smtClean="0"/>
              <a:t>–</a:t>
            </a:r>
            <a:r>
              <a:rPr lang="en-GB" dirty="0" err="1" smtClean="0"/>
              <a:t>cojo</a:t>
            </a:r>
            <a:r>
              <a:rPr lang="en-GB" dirty="0" smtClean="0"/>
              <a:t>-collinear 0.9 –</a:t>
            </a:r>
            <a:r>
              <a:rPr lang="en-GB" dirty="0" err="1" smtClean="0"/>
              <a:t>cojo</a:t>
            </a:r>
            <a:r>
              <a:rPr lang="en-GB" dirty="0" smtClean="0"/>
              <a:t>-wind </a:t>
            </a:r>
            <a:r>
              <a:rPr lang="en-GB" dirty="0"/>
              <a:t>10000 but +53 (PLINK) </a:t>
            </a:r>
            <a:r>
              <a:rPr lang="en-GB" dirty="0" smtClean="0"/>
              <a:t>signals, suggesting the latter is more relaxed about LD.</a:t>
            </a:r>
            <a:endParaRPr lang="en-GB" dirty="0"/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, initially v1.1 and later v2.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</a:t>
            </a:r>
            <a:r>
              <a:rPr lang="en-GB"/>
              <a:t>esp. </a:t>
            </a:r>
            <a:r>
              <a:rPr lang="en-GB" dirty="0"/>
              <a:t>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results for INF1 as a whole and by proteins.</a:t>
            </a:r>
          </a:p>
          <a:p>
            <a:r>
              <a:rPr lang="en-GB" dirty="0"/>
              <a:t>Additional results on IBD, </a:t>
            </a:r>
            <a:r>
              <a:rPr lang="en-GB" dirty="0" err="1"/>
              <a:t>rheumatiod</a:t>
            </a:r>
            <a:r>
              <a:rPr lang="en-GB" dirty="0"/>
              <a:t>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0910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 smtClean="0"/>
              <a:t>A combination of genomic and proteomic data offers </a:t>
            </a:r>
            <a:r>
              <a:rPr lang="en-GB" altLang="en-US" dirty="0"/>
              <a:t>great opportunities to investigate the underlying biology (Sun et al. 2018</a:t>
            </a:r>
            <a:r>
              <a:rPr lang="en-GB" altLang="en-US" dirty="0" smtClean="0"/>
              <a:t>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 smtClean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</a:t>
            </a:r>
            <a:r>
              <a:rPr lang="en-GB" altLang="en-US" dirty="0" smtClean="0"/>
              <a:t>report an ongoing project on </a:t>
            </a:r>
            <a:r>
              <a:rPr lang="en-GB" altLang="en-US" dirty="0" err="1" smtClean="0"/>
              <a:t>genomewide</a:t>
            </a:r>
            <a:r>
              <a:rPr lang="en-GB" altLang="en-US" dirty="0" smtClean="0"/>
              <a:t> </a:t>
            </a:r>
            <a:r>
              <a:rPr lang="en-GB" altLang="en-US" dirty="0"/>
              <a:t>association meta-analysis on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studies </a:t>
            </a:r>
            <a:r>
              <a:rPr lang="en-GB" altLang="en-US" dirty="0" smtClean="0"/>
              <a:t>in </a:t>
            </a:r>
            <a:r>
              <a:rPr lang="en-GB" altLang="en-US" dirty="0"/>
              <a:t>the SCALLOP </a:t>
            </a:r>
            <a:r>
              <a:rPr lang="en-GB" altLang="en-US" dirty="0" smtClean="0"/>
              <a:t>discovery analysis as part of the endeavour for biological insights from large-scale collaboration, as t</a:t>
            </a:r>
            <a:r>
              <a:rPr lang="en-US" altLang="en-US" dirty="0" smtClean="0"/>
              <a:t>he </a:t>
            </a:r>
            <a:r>
              <a:rPr lang="en-US" altLang="en-US" dirty="0"/>
              <a:t>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</a:t>
            </a:r>
            <a:r>
              <a:rPr lang="en-US" altLang="en-US" dirty="0" smtClean="0"/>
              <a:t>diseases.</a:t>
            </a:r>
            <a:r>
              <a:rPr lang="en-GB" altLang="en-US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</a:t>
            </a:r>
            <a:r>
              <a:rPr lang="en-GB" b="1" dirty="0" smtClean="0"/>
              <a:t>(</a:t>
            </a:r>
            <a:r>
              <a:rPr lang="en-GB" b="1" dirty="0" err="1" smtClean="0"/>
              <a:t>SNP+indel</a:t>
            </a:r>
            <a:r>
              <a:rPr lang="en-GB" b="1" dirty="0" smtClean="0"/>
              <a:t>) Signals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1986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86906" y="204187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 smtClean="0"/>
              <a:t>λ</a:t>
            </a:r>
            <a:r>
              <a:rPr lang="en-GB" sz="2400" i="1" dirty="0" smtClean="0"/>
              <a:t>GC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</a:t>
            </a:r>
            <a:r>
              <a:rPr lang="en-GB" b="1" dirty="0" smtClean="0"/>
              <a:t>-- </a:t>
            </a:r>
            <a:r>
              <a:rPr lang="en-GB" b="1" dirty="0"/>
              <a:t>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Summary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</a:t>
            </a:r>
            <a:r>
              <a:rPr lang="en-GB" altLang="en-US" dirty="0" smtClean="0">
                <a:latin typeface="Arial" charset="0"/>
              </a:rPr>
              <a:t>AILD-based analysis reduced </a:t>
            </a:r>
            <a:r>
              <a:rPr lang="en-GB" altLang="en-US" dirty="0">
                <a:latin typeface="Arial" charset="0"/>
              </a:rPr>
              <a:t>the uncertainty in LD-window specification. The specific findings on OPG (and also TNFSF14, IL12B, not shown) were just examples that we would be able to replicate earlier work but on a greater scale. </a:t>
            </a:r>
            <a:r>
              <a:rPr lang="en-GB" altLang="en-US" dirty="0" smtClean="0">
                <a:latin typeface="Arial" charset="0"/>
              </a:rPr>
              <a:t>In general, our work will </a:t>
            </a:r>
            <a:r>
              <a:rPr lang="en-GB" altLang="en-US" dirty="0">
                <a:latin typeface="Arial" charset="0"/>
              </a:rPr>
              <a:t>corroborate with related work on </a:t>
            </a:r>
            <a:r>
              <a:rPr lang="en-GB" altLang="en-US" dirty="0" smtClean="0">
                <a:latin typeface="Arial" charset="0"/>
              </a:rPr>
              <a:t>generic evidence (Sun </a:t>
            </a:r>
            <a:r>
              <a:rPr lang="en-GB" altLang="en-US" dirty="0">
                <a:latin typeface="Arial" charset="0"/>
              </a:rPr>
              <a:t>et al. </a:t>
            </a:r>
            <a:r>
              <a:rPr lang="en-GB" altLang="en-US" dirty="0" smtClean="0">
                <a:latin typeface="Arial" charset="0"/>
              </a:rPr>
              <a:t>2018</a:t>
            </a:r>
            <a:r>
              <a:rPr lang="en-GB" altLang="en-US" dirty="0">
                <a:latin typeface="Arial" charset="0"/>
              </a:rPr>
              <a:t>) as </a:t>
            </a:r>
            <a:r>
              <a:rPr lang="en-GB" altLang="en-US" dirty="0" smtClean="0">
                <a:latin typeface="Arial" charset="0"/>
              </a:rPr>
              <a:t>with inflammation-specific aspects on </a:t>
            </a:r>
            <a:r>
              <a:rPr lang="en-GB" altLang="en-US" dirty="0">
                <a:latin typeface="Arial" charset="0"/>
              </a:rPr>
              <a:t>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</a:t>
            </a:r>
            <a:r>
              <a:rPr lang="en-GB" altLang="en-US" dirty="0" smtClean="0">
                <a:latin typeface="Arial" charset="0"/>
              </a:rPr>
              <a:t>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https://jinghuazhao.github.io/INF/ provides information which will also facilitate analysis from other panels in the SCALLOP </a:t>
            </a:r>
            <a:r>
              <a:rPr lang="en-GB" altLang="en-US" dirty="0" smtClean="0">
                <a:latin typeface="Arial" charset="0"/>
              </a:rPr>
              <a:t>consortium.</a:t>
            </a:r>
          </a:p>
          <a:p>
            <a:r>
              <a:rPr lang="en-GB" altLang="en-US" dirty="0" smtClean="0">
                <a:latin typeface="Arial" charset="0"/>
              </a:rPr>
              <a:t>Ongoing work include </a:t>
            </a:r>
            <a:r>
              <a:rPr lang="en-GB" altLang="en-US" dirty="0" err="1" smtClean="0">
                <a:latin typeface="Arial" charset="0"/>
              </a:rPr>
              <a:t>eQTL</a:t>
            </a:r>
            <a:r>
              <a:rPr lang="en-GB" altLang="en-US" dirty="0" smtClean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A reflection </a:t>
            </a:r>
            <a:r>
              <a:rPr lang="en-GB" b="1" dirty="0"/>
              <a:t>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NSPHS.</a:t>
            </a:r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</a:t>
            </a:r>
            <a:r>
              <a:rPr lang="en-GB" dirty="0" smtClean="0"/>
              <a:t>also with </a:t>
            </a:r>
            <a:r>
              <a:rPr lang="en-GB" dirty="0"/>
              <a:t>INF1 for HESS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</a:t>
            </a:r>
            <a:r>
              <a:rPr lang="en-US" b="1" dirty="0" smtClean="0"/>
              <a:t>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CEU</a:t>
            </a:r>
            <a:r>
              <a:rPr lang="en-GB" dirty="0"/>
              <a:t>. Adam, Jimmy, Bram.</a:t>
            </a:r>
          </a:p>
          <a:p>
            <a:r>
              <a:rPr lang="en-GB" b="1" dirty="0"/>
              <a:t>SCALLOP</a:t>
            </a:r>
            <a:r>
              <a:rPr lang="en-GB" dirty="0"/>
              <a:t>. IT and TRYGGVE, Lasse, Anders.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620161"/>
              </p:ext>
            </p:extLst>
          </p:nvPr>
        </p:nvGraphicFramePr>
        <p:xfrm>
          <a:off x="374469" y="1219480"/>
          <a:ext cx="11573691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910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5033121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477380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 smtClean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 smtClean="0">
                          <a:effectLst/>
                        </a:rPr>
                        <a:t>Study design</a:t>
                      </a:r>
                      <a:endParaRPr lang="en-GB" sz="2400" b="1" i="0" u="none" strike="noStrike" dirty="0" smtClean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 smtClean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 smtClean="0">
                          <a:effectLst/>
                        </a:rPr>
                        <a:t> size</a:t>
                      </a:r>
                      <a:endParaRPr lang="en-GB" sz="2400" b="1" i="0" u="none" strike="noStrike" dirty="0" smtClean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smtClean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smtClean="0">
                          <a:effectLst/>
                        </a:rPr>
                        <a:t>population </a:t>
                      </a:r>
                      <a:r>
                        <a:rPr lang="en-GB" sz="2400" u="none" strike="noStrike" dirty="0">
                          <a:effectLst/>
                        </a:rPr>
                        <a:t>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2951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 smtClean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 smtClean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15335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 smtClean="0">
                <a:latin typeface="+mj-lt"/>
              </a:rPr>
              <a:t>Study information</a:t>
            </a:r>
            <a:endParaRPr lang="en-GB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altLang="en-US" b="1" dirty="0">
                <a:latin typeface="Arial" charset="0"/>
              </a:rPr>
              <a:t>Proteins</a:t>
            </a:r>
            <a:r>
              <a:rPr lang="en-GB" altLang="en-US" dirty="0">
                <a:latin typeface="Arial" charset="0"/>
              </a:rPr>
              <a:t>. </a:t>
            </a:r>
            <a:r>
              <a:rPr lang="en-GB" altLang="en-US" dirty="0" smtClean="0">
                <a:latin typeface="Arial" charset="0"/>
              </a:rPr>
              <a:t>Rank-based inverse normal transformation.</a:t>
            </a:r>
            <a:endParaRPr lang="en-GB" altLang="en-US" dirty="0">
              <a:latin typeface="Arial" charset="0"/>
            </a:endParaRPr>
          </a:p>
          <a:p>
            <a:r>
              <a:rPr lang="en-GB" altLang="en-US" b="1" dirty="0">
                <a:latin typeface="Arial" charset="0"/>
              </a:rPr>
              <a:t>Genotypes</a:t>
            </a:r>
            <a:r>
              <a:rPr lang="en-GB" altLang="en-US" dirty="0">
                <a:latin typeface="Arial" charset="0"/>
              </a:rPr>
              <a:t>. 1000Genomes, </a:t>
            </a:r>
            <a:r>
              <a:rPr lang="en-GB" altLang="en-US" dirty="0" smtClean="0">
                <a:latin typeface="Arial" charset="0"/>
              </a:rPr>
              <a:t>UK10K+1000Genomes or HRC imputed </a:t>
            </a:r>
            <a:r>
              <a:rPr lang="en-GB" altLang="en-US" dirty="0">
                <a:latin typeface="Arial" charset="0"/>
              </a:rPr>
              <a:t>genotypes. </a:t>
            </a:r>
          </a:p>
          <a:p>
            <a:r>
              <a:rPr lang="en-GB" altLang="en-US" b="1" dirty="0">
                <a:latin typeface="Arial" charset="0"/>
              </a:rPr>
              <a:t>Model</a:t>
            </a:r>
            <a:r>
              <a:rPr lang="en-GB" altLang="en-US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b="1" dirty="0">
                <a:latin typeface="Arial" charset="0"/>
              </a:rPr>
              <a:t>Meta-analysis</a:t>
            </a:r>
            <a:r>
              <a:rPr lang="en-GB" altLang="en-US" dirty="0">
                <a:latin typeface="Arial" charset="0"/>
              </a:rPr>
              <a:t>. Per-</a:t>
            </a:r>
            <a:r>
              <a:rPr lang="en-GB" altLang="en-US" dirty="0">
                <a:latin typeface="Arial" charset="0"/>
                <a:ea typeface="SimSun" pitchFamily="2" charset="-122"/>
              </a:rPr>
              <a:t>SNP meta-analysis on effect sizes through METAL.</a:t>
            </a:r>
          </a:p>
          <a:p>
            <a:r>
              <a:rPr lang="en-GB" altLang="en-US" b="1" dirty="0" smtClean="0">
                <a:latin typeface="Arial" charset="0"/>
                <a:ea typeface="SimSun" pitchFamily="2" charset="-122"/>
              </a:rPr>
              <a:t>Near-independent </a:t>
            </a:r>
            <a:r>
              <a:rPr lang="en-GB" altLang="en-US" b="1" dirty="0">
                <a:latin typeface="Arial" charset="0"/>
                <a:ea typeface="SimSun" pitchFamily="2" charset="-122"/>
              </a:rPr>
              <a:t>signals. </a:t>
            </a:r>
            <a:r>
              <a:rPr lang="en-GB" altLang="en-US" dirty="0">
                <a:latin typeface="Arial" charset="0"/>
                <a:ea typeface="SimSun" pitchFamily="2" charset="-122"/>
              </a:rPr>
              <a:t>PLINK clumping and joint/conditional analysis with GCTA. 1. Both 1000Genomes and individual level genotype data from INTERVAL were used as LD reference panels; 2. Both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and by approximately independent LD (AILD) blocks; 3.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Bonferroni</a:t>
            </a:r>
            <a:r>
              <a:rPr lang="en-GB" altLang="en-US" dirty="0">
                <a:latin typeface="Arial" charset="0"/>
                <a:ea typeface="SimSun" pitchFamily="2" charset="-122"/>
              </a:rPr>
              <a:t> correction on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significance ~ 5e-10.</a:t>
            </a:r>
          </a:p>
          <a:p>
            <a:r>
              <a:rPr lang="en-GB" altLang="en-US" b="1" dirty="0" smtClean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dirty="0" smtClean="0">
                <a:latin typeface="Arial" charset="0"/>
                <a:ea typeface="SimSun" pitchFamily="2" charset="-122"/>
              </a:rPr>
              <a:t> </a:t>
            </a:r>
            <a:r>
              <a:rPr lang="en-GB" altLang="en-US" dirty="0" err="1" smtClean="0">
                <a:latin typeface="Arial" charset="0"/>
                <a:ea typeface="SimSun" pitchFamily="2" charset="-122"/>
              </a:rPr>
              <a:t>PhenoScanner</a:t>
            </a:r>
            <a:r>
              <a:rPr lang="en-GB" altLang="en-US" dirty="0" smtClean="0">
                <a:latin typeface="Arial" charset="0"/>
                <a:ea typeface="SimSun" pitchFamily="2" charset="-122"/>
              </a:rPr>
              <a:t>.</a:t>
            </a:r>
          </a:p>
          <a:p>
            <a:r>
              <a:rPr lang="en-GB" altLang="en-US" b="1" dirty="0" smtClean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dirty="0" smtClean="0">
                <a:latin typeface="Arial" charset="0"/>
                <a:ea typeface="SimSun" pitchFamily="2" charset="-122"/>
              </a:rPr>
              <a:t> TRYGGVE with GNU parallel and cardio with SLRUM.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Association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Meta-analysis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TACKPOSITIONS/CUSTOMVARIABLE with </a:t>
            </a:r>
            <a:r>
              <a:rPr lang="en-GB" dirty="0" smtClean="0"/>
              <a:t>METAL 2018-08-28 </a:t>
            </a:r>
            <a:r>
              <a:rPr lang="en-GB" dirty="0"/>
              <a:t>release.</a:t>
            </a:r>
          </a:p>
          <a:p>
            <a:r>
              <a:rPr lang="en-GB" dirty="0" smtClean="0"/>
              <a:t>No </a:t>
            </a:r>
            <a:r>
              <a:rPr lang="en-GB" dirty="0"/>
              <a:t>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 smtClean="0"/>
              <a:t>Decremental</a:t>
            </a:r>
            <a:r>
              <a:rPr lang="en-GB" dirty="0" smtClean="0"/>
              <a:t> </a:t>
            </a:r>
            <a:r>
              <a:rPr lang="en-GB" dirty="0" smtClean="0"/>
              <a:t>experiments from ADDFILTER N&gt;=30 to N</a:t>
            </a:r>
            <a:r>
              <a:rPr lang="en-GB" dirty="0"/>
              <a:t>&gt;=</a:t>
            </a:r>
            <a:r>
              <a:rPr lang="en-GB" dirty="0" smtClean="0"/>
              <a:t>10 only to avoid variants with no data.</a:t>
            </a:r>
            <a:endParaRPr lang="en-GB" dirty="0"/>
          </a:p>
          <a:p>
            <a:r>
              <a:rPr lang="en-GB" dirty="0" smtClean="0"/>
              <a:t>Furnished in ~ </a:t>
            </a:r>
            <a:r>
              <a:rPr lang="en-GB" dirty="0"/>
              <a:t>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Quality control as with </a:t>
            </a:r>
            <a:r>
              <a:rPr lang="en-GB" b="1" dirty="0" err="1" smtClean="0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</a:t>
            </a:r>
            <a:r>
              <a:rPr lang="en-GB" dirty="0" smtClean="0"/>
              <a:t>for each proteins are </a:t>
            </a:r>
            <a:r>
              <a:rPr lang="en-GB" dirty="0"/>
              <a:t>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METAL.</a:t>
            </a:r>
          </a:p>
          <a:p>
            <a:pPr lvl="1"/>
            <a:r>
              <a:rPr lang="en-GB" dirty="0" smtClean="0"/>
              <a:t>Final </a:t>
            </a:r>
            <a:r>
              <a:rPr lang="en-GB" dirty="0"/>
              <a:t>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</a:t>
            </a:r>
            <a:r>
              <a:rPr lang="en-GB" b="1" dirty="0" smtClean="0"/>
              <a:t>(L) and Q-Q (R) plots</a:t>
            </a:r>
            <a:endParaRPr lang="en-GB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" y="1824847"/>
            <a:ext cx="5756366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07" y="944358"/>
            <a:ext cx="6452993" cy="59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1654</Words>
  <Application>Microsoft Office PowerPoint</Application>
  <PresentationFormat>Widescreen</PresentationFormat>
  <Paragraphs>212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SimSun</vt:lpstr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Association analysis for KORA</vt:lpstr>
      <vt:lpstr>Meta-analysis</vt:lpstr>
      <vt:lpstr>Quality control as with IFN.gamma</vt:lpstr>
      <vt:lpstr>Manhattan (L) and Q-Q (R) plots</vt:lpstr>
      <vt:lpstr>Associate information on LLOD</vt:lpstr>
      <vt:lpstr>Busy Manhattan plots and % (above LLOD)</vt:lpstr>
      <vt:lpstr>IFN.gamma from &gt;1,000 signals (L) to none (R)</vt:lpstr>
      <vt:lpstr>Identification of near-independent signals</vt:lpstr>
      <vt:lpstr>Statistics on AILD blocks</vt:lpstr>
      <vt:lpstr>Results</vt:lpstr>
      <vt:lpstr>Annotation by PhenoScanner</vt:lpstr>
      <vt:lpstr>Manhattan (L) and Q-Q plots (R) for OPG</vt:lpstr>
      <vt:lpstr>Regional plot (OPG, chr8)</vt:lpstr>
      <vt:lpstr>Forest plot (OPG, chr8)</vt:lpstr>
      <vt:lpstr>Forest plot (OPG, chr17)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Acknowledgements</vt:lpstr>
      <vt:lpstr>Landmarks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763</cp:revision>
  <dcterms:created xsi:type="dcterms:W3CDTF">2018-11-11T14:47:16Z</dcterms:created>
  <dcterms:modified xsi:type="dcterms:W3CDTF">2019-05-17T10:21:52Z</dcterms:modified>
</cp:coreProperties>
</file>